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5" r:id="rId5"/>
    <p:sldId id="351" r:id="rId6"/>
    <p:sldId id="356" r:id="rId7"/>
    <p:sldId id="357" r:id="rId8"/>
    <p:sldId id="358" r:id="rId9"/>
    <p:sldId id="355" r:id="rId10"/>
    <p:sldId id="339" r:id="rId11"/>
    <p:sldId id="336" r:id="rId12"/>
    <p:sldId id="344" r:id="rId13"/>
    <p:sldId id="345" r:id="rId14"/>
    <p:sldId id="347" r:id="rId1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5369" autoAdjust="0"/>
  </p:normalViewPr>
  <p:slideViewPr>
    <p:cSldViewPr snapToGrid="0">
      <p:cViewPr varScale="1">
        <p:scale>
          <a:sx n="93" d="100"/>
          <a:sy n="93" d="100"/>
        </p:scale>
        <p:origin x="216" y="44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03/06/25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54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24575,'-3'0'0,"1"0"0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03/06/25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1F58-C4C4-3C6F-212F-DEC5DE21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E429D2-4C94-8953-048C-6819834D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026B7-2543-E098-6B7A-00C744C54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F536C-E079-617A-EB55-9D7F25F71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5997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6EDC-631F-C414-6FA1-92063482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58B3F5-8C04-F5DF-F19B-B6FC57232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03ACF9-A8E0-1111-54DF-8BB807696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FB68B-9260-3815-C9A4-2ADBE42E5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2895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78EE3-C877-58C1-F3D4-E96D39BA8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CE9B701-8C2C-84B9-90BF-3468485AF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633073-AAD5-03D4-0F8C-BE3F3C327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ACB859-0970-C537-321E-DE6FBCC30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7167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7D3D1-9ACF-B82E-3235-D11B4C61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4D26A39-1188-F68D-7855-54525D3B2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1A8ADE-B01B-26BA-1D2C-AA5DE3B84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F7C2A4-9735-4EDB-1EA5-AF511A6D5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483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DE15-B4BB-C5A4-7743-2DE6B6D3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CAF4C5-A43B-5559-4F24-63BCE6EB0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E7EEAA-9FC0-86FA-BE5C-D493768EF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ADE29-FDBA-7E73-2A17-5A123E876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01792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 dirty="0"/>
              <a:t>Fare clic per inserire il testo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060603"/>
            <a:ext cx="5530449" cy="136839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Project work</a:t>
            </a:r>
            <a:endParaRPr lang="en-US" sz="2400" b="0" noProof="1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7E01E1CF-A212-4460-7A15-BAFDC91CAF37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gruppo 2 - software architecture design 2024/2025</a:t>
            </a: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42AA27EB-7463-C9F2-5CB2-0873B9C383C3}"/>
              </a:ext>
            </a:extLst>
          </p:cNvPr>
          <p:cNvSpPr txBox="1">
            <a:spLocks/>
          </p:cNvSpPr>
          <p:nvPr/>
        </p:nvSpPr>
        <p:spPr>
          <a:xfrm>
            <a:off x="6661551" y="5671723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2</a:t>
            </a:r>
            <a:r>
              <a:rPr lang="en-US" sz="2400" b="0" baseline="30000" noProof="1"/>
              <a:t>nd</a:t>
            </a:r>
            <a:r>
              <a:rPr lang="en-US" sz="2400" b="0" noProof="1"/>
              <a:t> sprint release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3</a:t>
            </a:r>
            <a:r>
              <a:rPr lang="en-US" baseline="30000" noProof="1"/>
              <a:t>rd</a:t>
            </a:r>
            <a:r>
              <a:rPr lang="en-US" noProof="1"/>
              <a:t> sprint backlog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1" y="1752696"/>
            <a:ext cx="3993776" cy="368776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en-GB" noProof="1"/>
              <a:t>The third sprint was devoted to more advanced and complex functions, such as figure grouping and the command to create new figures.</a:t>
            </a:r>
          </a:p>
          <a:p>
            <a:pPr marL="0" indent="0">
              <a:buNone/>
            </a:pPr>
            <a:endParaRPr lang="en-GB" noProof="1"/>
          </a:p>
          <a:p>
            <a:pPr marL="0" indent="0">
              <a:buNone/>
            </a:pPr>
            <a:r>
              <a:rPr lang="en-GB" noProof="1"/>
              <a:t>On the right there are some examples.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EB066E5-F9E6-12BC-43ED-1AD8CDFBE06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42040201"/>
              </p:ext>
            </p:extLst>
          </p:nvPr>
        </p:nvGraphicFramePr>
        <p:xfrm>
          <a:off x="4909626" y="1752696"/>
          <a:ext cx="6233869" cy="36877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16563">
                  <a:extLst>
                    <a:ext uri="{9D8B030D-6E8A-4147-A177-3AD203B41FA5}">
                      <a16:colId xmlns:a16="http://schemas.microsoft.com/office/drawing/2014/main" val="163208364"/>
                    </a:ext>
                  </a:extLst>
                </a:gridCol>
                <a:gridCol w="2548764">
                  <a:extLst>
                    <a:ext uri="{9D8B030D-6E8A-4147-A177-3AD203B41FA5}">
                      <a16:colId xmlns:a16="http://schemas.microsoft.com/office/drawing/2014/main" val="2567747485"/>
                    </a:ext>
                  </a:extLst>
                </a:gridCol>
                <a:gridCol w="1934463">
                  <a:extLst>
                    <a:ext uri="{9D8B030D-6E8A-4147-A177-3AD203B41FA5}">
                      <a16:colId xmlns:a16="http://schemas.microsoft.com/office/drawing/2014/main" val="1943168470"/>
                    </a:ext>
                  </a:extLst>
                </a:gridCol>
                <a:gridCol w="834079">
                  <a:extLst>
                    <a:ext uri="{9D8B030D-6E8A-4147-A177-3AD203B41FA5}">
                      <a16:colId xmlns:a16="http://schemas.microsoft.com/office/drawing/2014/main" val="4065152306"/>
                    </a:ext>
                  </a:extLst>
                </a:gridCol>
              </a:tblGrid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#US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77567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Mirror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92795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Multiple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156289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92D050"/>
                          </a:solidFill>
                        </a:rPr>
                        <a:t>Won’t</a:t>
                      </a:r>
                      <a:endParaRPr lang="en-GB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13070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Ungroup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92D050"/>
                          </a:solidFill>
                        </a:rPr>
                        <a:t>Won’t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57144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New Shape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92D050"/>
                          </a:solidFill>
                        </a:rPr>
                        <a:t>Won’t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2821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10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THANK YOU</a:t>
            </a:r>
            <a:br>
              <a:rPr lang="en-US" noProof="1"/>
            </a:br>
            <a:r>
              <a:rPr lang="en-US" noProof="1"/>
              <a:t>for attention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Iannone Davide</a:t>
            </a:r>
          </a:p>
          <a:p>
            <a:pPr rtl="0"/>
            <a:r>
              <a:rPr lang="en-US" noProof="1"/>
              <a:t>Lomazzo Noemi</a:t>
            </a:r>
          </a:p>
          <a:p>
            <a:pPr rtl="0"/>
            <a:r>
              <a:rPr lang="en-US" noProof="1"/>
              <a:t>Petrone Gianluca</a:t>
            </a:r>
          </a:p>
          <a:p>
            <a:pPr rtl="0"/>
            <a:r>
              <a:rPr lang="en-US" noProof="1"/>
              <a:t>Sirica Simone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7145-9668-D787-D43B-DE45C0AB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31616FB9-40AE-F8D7-24C5-4176292E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691B32-1C56-8084-443B-2A0CE50A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2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2E1E34-29D8-3706-B252-A01C4B489FE3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</a:t>
            </a:r>
            <a:r>
              <a:rPr lang="en-US" b="1" noProof="1">
                <a:solidFill>
                  <a:prstClr val="black"/>
                </a:solidFill>
              </a:rPr>
              <a:t>) Bring To Back functionality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DAB6CF-713E-D581-388A-D087256F27AC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2</a:t>
            </a:r>
            <a:r>
              <a:rPr lang="en-US" b="1" noProof="1">
                <a:solidFill>
                  <a:prstClr val="black"/>
                </a:solidFill>
              </a:rPr>
              <a:t>) Bring To Front functionality</a:t>
            </a:r>
            <a:endParaRPr lang="it-IT" dirty="0"/>
          </a:p>
        </p:txBody>
      </p:sp>
      <p:pic>
        <p:nvPicPr>
          <p:cNvPr id="8" name="Segnaposto contenuto 7" descr="Immagine che contiene software, diagramma, schermata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25EBF795-902E-6865-D6EA-E23AAC14755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74973" y="1714996"/>
            <a:ext cx="5349092" cy="3343182"/>
          </a:xfrm>
        </p:spPr>
      </p:pic>
      <p:pic>
        <p:nvPicPr>
          <p:cNvPr id="5" name="Segnaposto contenuto 4" descr="Immagine che contiene software, Icona del computer, Software multimediale, schermata&#10;&#10;Il contenuto generato dall'IA potrebbe non essere corretto.">
            <a:extLst>
              <a:ext uri="{FF2B5EF4-FFF2-40B4-BE49-F238E27FC236}">
                <a16:creationId xmlns:a16="http://schemas.microsoft.com/office/drawing/2014/main" id="{DFA84550-2CA2-0156-C3FB-6B840B0C6F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67935" y="1714996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18529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3CB8-7A6B-2FAF-35EB-0E3205A03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FA148DA6-B7EC-2D7D-A033-FCE955FA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853400-3A51-5C4C-A5AD-9A7D86B8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3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A8201A9-6BAA-3C88-1441-E59031AB7695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</a:t>
            </a:r>
            <a:r>
              <a:rPr lang="en-US" b="1" noProof="1">
                <a:solidFill>
                  <a:prstClr val="black"/>
                </a:solidFill>
              </a:rPr>
              <a:t>. 3) Rotation functionality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E8140B-DA9D-52F1-D40D-FB2C0DF7B793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4</a:t>
            </a:r>
            <a:r>
              <a:rPr lang="en-US" b="1" noProof="1">
                <a:solidFill>
                  <a:prstClr val="black"/>
                </a:solidFill>
              </a:rPr>
              <a:t>) Text as a shape functionality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261C5D2-D419-1091-5E28-65EEA5F186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6174973" y="1714996"/>
            <a:ext cx="5349092" cy="3343182"/>
          </a:xfr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CF61B2-BC4B-09EF-A45E-1773AE97DA6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/>
          <a:stretch/>
        </p:blipFill>
        <p:spPr>
          <a:xfrm>
            <a:off x="667935" y="1714996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211155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C1141-71CC-B53D-56A5-626B25805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89DA5B9F-9F5D-39B0-A756-82E3E2D9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6F15CA-E0BF-7345-07EC-6C0280BE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4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FA9CE7B-4A82-DB39-8B5D-0B511E6C4DA2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</a:t>
            </a:r>
            <a:r>
              <a:rPr lang="en-US" b="1" noProof="1">
                <a:solidFill>
                  <a:prstClr val="black"/>
                </a:solidFill>
              </a:rPr>
              <a:t>5) Zoom in functionality 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BEAABC6-EAB6-239A-EAEB-9A87082DC61B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</a:t>
            </a:r>
            <a:r>
              <a:rPr lang="en-US" b="1" noProof="1">
                <a:solidFill>
                  <a:prstClr val="black"/>
                </a:solidFill>
              </a:rPr>
              <a:t>6) Zoom out functionality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C06BCAA-C748-09E7-730E-44459BF145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6174973" y="1714996"/>
            <a:ext cx="5349092" cy="3343182"/>
          </a:xfr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33E93B-2BED-89EE-0CE6-7CBBA2B6842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/>
          <a:stretch/>
        </p:blipFill>
        <p:spPr>
          <a:xfrm>
            <a:off x="667935" y="1714996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318962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4B97E-C961-05CD-5D01-46E07F8D9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6F488A93-6C17-FBD0-6467-A255157C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8698BD-6DA6-AD26-89FB-9CCA00EF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5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5CDF00-FCE4-A479-0EAB-C7BA5F9BCC0C}"/>
              </a:ext>
            </a:extLst>
          </p:cNvPr>
          <p:cNvSpPr txBox="1"/>
          <p:nvPr/>
        </p:nvSpPr>
        <p:spPr>
          <a:xfrm>
            <a:off x="4093874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</a:t>
            </a:r>
            <a:r>
              <a:rPr lang="en-US" b="1" noProof="1">
                <a:solidFill>
                  <a:prstClr val="black"/>
                </a:solidFill>
              </a:rPr>
              <a:t>7) Stretch functionality 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4B46CF0-49DE-C8AD-C880-1198F6CAD8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4093874" y="1723778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370922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F25D-6DCF-0999-EDDD-AE433CA92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248C7D7-854F-2961-93EC-5040A6E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 - CLASS DIAGRAM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4204AC-C4EB-D9F5-E367-38A526EA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6</a:t>
            </a:fld>
            <a:endParaRPr lang="en-US" noProof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2D2DD8-9274-33C4-C4F8-C96F46F3C459}"/>
              </a:ext>
            </a:extLst>
          </p:cNvPr>
          <p:cNvSpPr txBox="1"/>
          <p:nvPr/>
        </p:nvSpPr>
        <p:spPr>
          <a:xfrm>
            <a:off x="6568092" y="2246972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8)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Class Diagram produced up 2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nd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14:cNvPr>
              <p14:cNvContentPartPr/>
              <p14:nvPr/>
            </p14:nvContentPartPr>
            <p14:xfrm>
              <a:off x="10916237" y="5254975"/>
              <a:ext cx="2160" cy="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7237" y="5245975"/>
                <a:ext cx="198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Segnaposto contenuto 6" descr="Immagine che contiene schizzo, diagramma, disegno, Piano&#10;&#10;Il contenuto generato dall'IA potrebbe non essere corretto.">
            <a:extLst>
              <a:ext uri="{FF2B5EF4-FFF2-40B4-BE49-F238E27FC236}">
                <a16:creationId xmlns:a16="http://schemas.microsoft.com/office/drawing/2014/main" id="{934D0FB1-B3EE-28B3-CA47-1E301DA360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/>
          <a:stretch>
            <a:fillRect/>
          </a:stretch>
        </p:blipFill>
        <p:spPr>
          <a:xfrm>
            <a:off x="2407514" y="1289790"/>
            <a:ext cx="4160578" cy="5392274"/>
          </a:xfrm>
        </p:spPr>
      </p:pic>
    </p:spTree>
    <p:extLst>
      <p:ext uri="{BB962C8B-B14F-4D97-AF65-F5344CB8AC3E}">
        <p14:creationId xmlns:p14="http://schemas.microsoft.com/office/powerpoint/2010/main" val="361192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review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1352" y="1762068"/>
            <a:ext cx="3144837" cy="3687763"/>
          </a:xfrm>
        </p:spPr>
        <p:txBody>
          <a:bodyPr rtlCol="0">
            <a:normAutofit fontScale="92500"/>
          </a:bodyPr>
          <a:lstStyle>
            <a:defPPr>
              <a:defRPr lang="it-IT"/>
            </a:def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All planned user stories were 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In addition, user stories n. 27 and user story n. 29 planned for the next sprint were 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Therefore, it was decided to increase the project velocity from 32 story points to 35 story points.</a:t>
            </a:r>
            <a:endParaRPr lang="en-GB" dirty="0"/>
          </a:p>
        </p:txBody>
      </p:sp>
      <p:pic>
        <p:nvPicPr>
          <p:cNvPr id="9" name="Segnaposto contenuto 8" descr="Immagine che contiene testo, software, Icona del computer, schermata&#10;&#10;Il contenuto generato dall'IA potrebbe non essere corretto.">
            <a:extLst>
              <a:ext uri="{FF2B5EF4-FFF2-40B4-BE49-F238E27FC236}">
                <a16:creationId xmlns:a16="http://schemas.microsoft.com/office/drawing/2014/main" id="{2108CB6D-28CD-8B5B-B2C3-6E536D7EB7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294313" y="1598835"/>
            <a:ext cx="6192837" cy="3651193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n-US" noProof="1" smtClean="0"/>
              <a:pPr rtl="0">
                <a:spcAft>
                  <a:spcPts val="600"/>
                </a:spcAft>
              </a:pPr>
              <a:t>7</a:t>
            </a:fld>
            <a:endParaRPr lang="en-US" noProof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18484C-AD39-F542-2200-9E5C773C54F2}"/>
              </a:ext>
            </a:extLst>
          </p:cNvPr>
          <p:cNvSpPr txBox="1"/>
          <p:nvPr/>
        </p:nvSpPr>
        <p:spPr>
          <a:xfrm>
            <a:off x="5294313" y="5268877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9)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Trello Board at the end of 2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nd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retrospective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8</a:t>
            </a:fld>
            <a:endParaRPr lang="en-US" noProof="1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EBDF3A-AD5E-9978-0832-7A8F9E03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3064" y="1399032"/>
            <a:ext cx="8621552" cy="48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10348446" cy="124968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Burndown chart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9</a:t>
            </a:fld>
            <a:endParaRPr lang="en-US" noProof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5A5210-8060-AF6F-49C5-3945D8F342A0}"/>
              </a:ext>
            </a:extLst>
          </p:cNvPr>
          <p:cNvSpPr txBox="1"/>
          <p:nvPr/>
        </p:nvSpPr>
        <p:spPr>
          <a:xfrm>
            <a:off x="2231072" y="5520017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10)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Burndown chart at the end of 2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nd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1258438-616A-E726-2B7E-A67FF990DE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1393594" y="1513959"/>
            <a:ext cx="9359578" cy="3878939"/>
          </a:xfrm>
        </p:spPr>
      </p:pic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sharepoint/v3"/>
    <ds:schemaRef ds:uri="http://purl.org/dc/elements/1.1/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{E5508CC7-32AD-4FC3-82EE-536BDBF7096C}tf16411248_win32</Template>
  <TotalTime>449</TotalTime>
  <Words>278</Words>
  <Application>Microsoft Macintosh PowerPoint</Application>
  <PresentationFormat>Widescreen</PresentationFormat>
  <Paragraphs>77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Avenir Next LT Pro Light</vt:lpstr>
      <vt:lpstr>Calibri</vt:lpstr>
      <vt:lpstr>Posterama</vt:lpstr>
      <vt:lpstr>Personalizzato</vt:lpstr>
      <vt:lpstr>Project work</vt:lpstr>
      <vt:lpstr>2nd sprint release</vt:lpstr>
      <vt:lpstr>2nd sprint release</vt:lpstr>
      <vt:lpstr>2nd sprint release</vt:lpstr>
      <vt:lpstr>2nd sprint release</vt:lpstr>
      <vt:lpstr>2nd sprint release - CLASS DIAGRAM</vt:lpstr>
      <vt:lpstr>2nd sprint review</vt:lpstr>
      <vt:lpstr>2nd sprint retrospective</vt:lpstr>
      <vt:lpstr>Burndown chart</vt:lpstr>
      <vt:lpstr>3rd sprint backlog</vt:lpstr>
      <vt:lpstr>THANK YOU for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Sirica</dc:creator>
  <cp:lastModifiedBy>Noemi Lomazzo</cp:lastModifiedBy>
  <cp:revision>46</cp:revision>
  <dcterms:created xsi:type="dcterms:W3CDTF">2025-05-13T18:04:25Z</dcterms:created>
  <dcterms:modified xsi:type="dcterms:W3CDTF">2025-06-03T07:26:26Z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